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Lst>
  <p:sldSz cx="9144000" cy="5143500" type="screen16x9"/>
  <p:notesSz cx="6858000" cy="9144000"/>
  <p:embeddedFontLst>
    <p:embeddedFont>
      <p:font typeface="Anaheim" panose="020B0604020202020204" charset="-18"/>
      <p:regular r:id="rId15"/>
      <p:bold r:id="rId16"/>
    </p:embeddedFont>
    <p:embeddedFont>
      <p:font typeface="Bebas Neue" panose="020B0604020202020204" charset="-18"/>
      <p:regular r:id="rId17"/>
    </p:embeddedFont>
    <p:embeddedFont>
      <p:font typeface="Montserrat" panose="020B0604020202020204" charset="-18"/>
      <p:regular r:id="rId18"/>
      <p:bold r:id="rId19"/>
      <p:italic r:id="rId20"/>
      <p:boldItalic r:id="rId21"/>
    </p:embeddedFont>
    <p:embeddedFont>
      <p:font typeface="Montserrat Black" panose="020B0604020202020204" charset="-18"/>
      <p:bold r:id="rId22"/>
      <p:boldItalic r:id="rId23"/>
    </p:embeddedFont>
    <p:embeddedFont>
      <p:font typeface="Nunito Light" panose="020B0604020202020204" charset="-18"/>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4704F2-0CEA-418C-9011-65E177A065B9}">
  <a:tblStyle styleId="{8D4704F2-0CEA-418C-9011-65E177A065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3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907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8" r:id="rId12"/>
    <p:sldLayoutId id="2147483669"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3dbear.io/blog/the-impact-of-ai-how-artificial-intelligence-is-transforming-society"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s://www.forbes.com/councils/forbestechcouncil/2024/07/12/ai-and-the-future-of-work/"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www.ibm.com/topics/artificial-intellig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www.tableau.com/data-insights/ai/history#history" TargetMode="External"/><Relationship Id="rId5" Type="http://schemas.openxmlformats.org/officeDocument/2006/relationships/hyperlink" Target="https://www.history.com/news/7-early-robots-and-automatons" TargetMode="External"/><Relationship Id="rId4" Type="http://schemas.openxmlformats.org/officeDocument/2006/relationships/hyperlink" Target="https://www.britannica.com/technology/automat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bricsys.com/blog/who-invented-computers" TargetMode="External"/><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en.wikipedia.org/wiki/Dartmouth_workshop"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Alfred_North_Whitehead" TargetMode="External"/><Relationship Id="rId13" Type="http://schemas.openxmlformats.org/officeDocument/2006/relationships/hyperlink" Target="https://en.wikipedia.org/wiki/History_of_artificial_intelligence#cite_note-79" TargetMode="External"/><Relationship Id="rId18" Type="http://schemas.openxmlformats.org/officeDocument/2006/relationships/image" Target="../media/image2.png"/><Relationship Id="rId3" Type="http://schemas.openxmlformats.org/officeDocument/2006/relationships/hyperlink" Target="https://en.wikipedia.org/wiki/Allen_Newell" TargetMode="External"/><Relationship Id="rId21" Type="http://schemas.openxmlformats.org/officeDocument/2006/relationships/image" Target="../media/image11.png"/><Relationship Id="rId7" Type="http://schemas.openxmlformats.org/officeDocument/2006/relationships/hyperlink" Target="https://en.wikipedia.org/wiki/Bertrand_Russell" TargetMode="External"/><Relationship Id="rId12" Type="http://schemas.openxmlformats.org/officeDocument/2006/relationships/hyperlink" Target="https://en.wikipedia.org/wiki/History_of_artificial_intelligence#cite_note-78" TargetMode="External"/><Relationship Id="rId17" Type="http://schemas.openxmlformats.org/officeDocument/2006/relationships/image" Target="../media/image4.png"/><Relationship Id="rId2" Type="http://schemas.openxmlformats.org/officeDocument/2006/relationships/notesSlide" Target="../notesSlides/notesSlide6.xml"/><Relationship Id="rId16" Type="http://schemas.openxmlformats.org/officeDocument/2006/relationships/image" Target="../media/image3.png"/><Relationship Id="rId20" Type="http://schemas.openxmlformats.org/officeDocument/2006/relationships/hyperlink" Target="https://en.wikipedia.org/wiki/History_of_artificial_intelligence" TargetMode="External"/><Relationship Id="rId1" Type="http://schemas.openxmlformats.org/officeDocument/2006/relationships/slideLayout" Target="../slideLayouts/slideLayout2.xml"/><Relationship Id="rId6" Type="http://schemas.openxmlformats.org/officeDocument/2006/relationships/hyperlink" Target="https://en.wikipedia.org/wiki/Cliff_Shaw" TargetMode="External"/><Relationship Id="rId11" Type="http://schemas.openxmlformats.org/officeDocument/2006/relationships/hyperlink" Target="https://en.wikipedia.org/wiki/Mind/body_problem" TargetMode="External"/><Relationship Id="rId5" Type="http://schemas.openxmlformats.org/officeDocument/2006/relationships/hyperlink" Target="https://en.wikipedia.org/wiki/Logic_Theorist" TargetMode="External"/><Relationship Id="rId15" Type="http://schemas.openxmlformats.org/officeDocument/2006/relationships/image" Target="../media/image1.png"/><Relationship Id="rId10" Type="http://schemas.openxmlformats.org/officeDocument/2006/relationships/hyperlink" Target="https://en.wikipedia.org/wiki/History_of_artificial_intelligence#cite_note-77" TargetMode="External"/><Relationship Id="rId19" Type="http://schemas.openxmlformats.org/officeDocument/2006/relationships/image" Target="../media/image5.png"/><Relationship Id="rId4" Type="http://schemas.openxmlformats.org/officeDocument/2006/relationships/hyperlink" Target="https://en.wikipedia.org/wiki/Herbert_A._Simon" TargetMode="External"/><Relationship Id="rId9" Type="http://schemas.openxmlformats.org/officeDocument/2006/relationships/hyperlink" Target="https://en.wikipedia.org/wiki/Principia_Mathematica" TargetMode="External"/><Relationship Id="rId14" Type="http://schemas.openxmlformats.org/officeDocument/2006/relationships/hyperlink" Target="https://en.wikipedia.org/wiki/Cognitive_revoluti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en.wikipedia.org/wiki/History_of_artificial_intelligence#Boom_(1980%E2%80%931987)"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en.wikipedia.org/wiki/History_of_artificial_intelligence#Boom_(1980%E2%80%931987)"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History_of_artificial_intelligence#Large_language_models,_AI_boom_(2020%E2%80%93present)"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67698" y="387365"/>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hu-HU" sz="2800" dirty="0">
                <a:latin typeface="Montserrat"/>
                <a:ea typeface="Montserrat"/>
                <a:cs typeface="Montserrat"/>
                <a:sym typeface="Montserrat"/>
              </a:rPr>
              <a:t>The </a:t>
            </a:r>
            <a:r>
              <a:rPr lang="hu-HU" sz="2800" dirty="0" err="1">
                <a:latin typeface="Montserrat"/>
                <a:ea typeface="Montserrat"/>
                <a:cs typeface="Montserrat"/>
                <a:sym typeface="Montserrat"/>
              </a:rPr>
              <a:t>History</a:t>
            </a:r>
            <a:r>
              <a:rPr lang="hu-HU" sz="2800" dirty="0">
                <a:latin typeface="Montserrat"/>
                <a:ea typeface="Montserrat"/>
                <a:cs typeface="Montserrat"/>
                <a:sym typeface="Montserrat"/>
              </a:rPr>
              <a:t> of AI</a:t>
            </a:r>
            <a:br>
              <a:rPr lang="hu-HU" sz="2800" dirty="0">
                <a:latin typeface="Montserrat"/>
                <a:ea typeface="Montserrat"/>
                <a:cs typeface="Montserrat"/>
                <a:sym typeface="Montserrat"/>
              </a:rPr>
            </a:br>
            <a:r>
              <a:rPr lang="hu-HU" sz="2800" dirty="0">
                <a:latin typeface="Montserrat"/>
                <a:ea typeface="Montserrat"/>
                <a:cs typeface="Montserrat"/>
                <a:sym typeface="Montserrat"/>
              </a:rPr>
              <a:t>(The </a:t>
            </a:r>
            <a:r>
              <a:rPr lang="hu-HU" sz="2800" dirty="0" err="1">
                <a:latin typeface="Montserrat"/>
                <a:ea typeface="Montserrat"/>
                <a:cs typeface="Montserrat"/>
                <a:sym typeface="Montserrat"/>
              </a:rPr>
              <a:t>pictures</a:t>
            </a:r>
            <a:r>
              <a:rPr lang="hu-HU" sz="2800" dirty="0">
                <a:latin typeface="Montserrat"/>
                <a:ea typeface="Montserrat"/>
                <a:cs typeface="Montserrat"/>
                <a:sym typeface="Montserrat"/>
              </a:rPr>
              <a:t> </a:t>
            </a:r>
            <a:r>
              <a:rPr lang="hu-HU" sz="2800" dirty="0" err="1">
                <a:latin typeface="Montserrat"/>
                <a:ea typeface="Montserrat"/>
                <a:cs typeface="Montserrat"/>
                <a:sym typeface="Montserrat"/>
              </a:rPr>
              <a:t>are</a:t>
            </a:r>
            <a:r>
              <a:rPr lang="hu-HU" sz="2800" dirty="0">
                <a:latin typeface="Montserrat"/>
                <a:ea typeface="Montserrat"/>
                <a:cs typeface="Montserrat"/>
                <a:sym typeface="Montserrat"/>
              </a:rPr>
              <a:t> </a:t>
            </a:r>
            <a:r>
              <a:rPr lang="hu-HU" sz="2800" dirty="0" err="1">
                <a:latin typeface="Montserrat"/>
                <a:ea typeface="Montserrat"/>
                <a:cs typeface="Montserrat"/>
                <a:sym typeface="Montserrat"/>
              </a:rPr>
              <a:t>clickable</a:t>
            </a:r>
            <a:r>
              <a:rPr lang="hu-HU" sz="2800" dirty="0">
                <a:latin typeface="Montserrat"/>
                <a:ea typeface="Montserrat"/>
                <a:cs typeface="Montserrat"/>
                <a:sym typeface="Montserrat"/>
              </a:rPr>
              <a:t>!)</a:t>
            </a:r>
            <a:endParaRPr sz="2800" dirty="0">
              <a:latin typeface="Montserrat"/>
              <a:ea typeface="Montserrat"/>
              <a:cs typeface="Montserrat"/>
              <a:sym typeface="Montserrat"/>
            </a:endParaRPr>
          </a:p>
        </p:txBody>
      </p:sp>
      <p:sp>
        <p:nvSpPr>
          <p:cNvPr id="1252" name="Google Shape;1252;p35"/>
          <p:cNvSpPr txBox="1">
            <a:spLocks noGrp="1"/>
          </p:cNvSpPr>
          <p:nvPr>
            <p:ph type="subTitle" idx="1"/>
          </p:nvPr>
        </p:nvSpPr>
        <p:spPr>
          <a:xfrm>
            <a:off x="3193462" y="2996641"/>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Written</a:t>
            </a:r>
            <a:r>
              <a:rPr lang="hu-HU" dirty="0"/>
              <a:t> </a:t>
            </a:r>
            <a:r>
              <a:rPr lang="hu-HU" dirty="0" err="1"/>
              <a:t>by</a:t>
            </a:r>
            <a:r>
              <a:rPr lang="hu-HU" dirty="0"/>
              <a:t>: </a:t>
            </a:r>
            <a:r>
              <a:rPr lang="hu-HU" dirty="0" err="1"/>
              <a:t>Gemini</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r>
              <a:rPr lang="hu-HU" dirty="0" err="1"/>
              <a:t>Made</a:t>
            </a:r>
            <a:r>
              <a:rPr lang="hu-HU" dirty="0"/>
              <a:t> </a:t>
            </a:r>
            <a:r>
              <a:rPr lang="hu-HU" dirty="0" err="1"/>
              <a:t>by</a:t>
            </a:r>
            <a:r>
              <a:rPr lang="hu-HU" dirty="0"/>
              <a:t>: Milan </a:t>
            </a:r>
            <a:r>
              <a:rPr lang="hu-HU" dirty="0" err="1"/>
              <a:t>Pelyvas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rot="20067165">
            <a:off x="-679610" y="650680"/>
            <a:ext cx="7704000" cy="572700"/>
          </a:xfrm>
        </p:spPr>
        <p:txBody>
          <a:bodyPr spcFirstLastPara="1" wrap="square" lIns="91425" tIns="91425" rIns="91425" bIns="91425" anchor="t" anchorCtr="0">
            <a:noAutofit/>
          </a:bodyPr>
          <a:lstStyle/>
          <a:p>
            <a:pPr lvl="0"/>
            <a:r>
              <a:rPr lang="hu-HU" dirty="0">
                <a:solidFill>
                  <a:schemeClr val="accent1">
                    <a:lumMod val="75000"/>
                  </a:schemeClr>
                </a:solidFill>
              </a:rPr>
              <a:t>AI and Society</a:t>
            </a:r>
            <a:endParaRPr lang="en-US" dirty="0">
              <a:solidFill>
                <a:schemeClr val="accent1">
                  <a:lumMod val="75000"/>
                </a:schemeClr>
              </a:solidFill>
            </a:endParaRPr>
          </a:p>
        </p:txBody>
      </p:sp>
      <p:grpSp>
        <p:nvGrpSpPr>
          <p:cNvPr id="1535" name="Google Shape;1535;p44"/>
          <p:cNvGrpSpPr/>
          <p:nvPr/>
        </p:nvGrpSpPr>
        <p:grpSpPr>
          <a:xfrm>
            <a:off x="971350" y="132851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p:cNvGrpSpPr/>
          <p:nvPr/>
        </p:nvGrpSpPr>
        <p:grpSpPr>
          <a:xfrm>
            <a:off x="1235150" y="40069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4"/>
          <p:cNvGrpSpPr/>
          <p:nvPr/>
        </p:nvGrpSpPr>
        <p:grpSpPr>
          <a:xfrm>
            <a:off x="8074025" y="268926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24" name="TextBox 23">
            <a:extLst>
              <a:ext uri="{FF2B5EF4-FFF2-40B4-BE49-F238E27FC236}">
                <a16:creationId xmlns:a16="http://schemas.microsoft.com/office/drawing/2014/main" id="{0FBF65DF-6C61-4D7E-A40C-DBB8CF73ABCD}"/>
              </a:ext>
            </a:extLst>
          </p:cNvPr>
          <p:cNvSpPr txBox="1"/>
          <p:nvPr/>
        </p:nvSpPr>
        <p:spPr>
          <a:xfrm rot="1786800">
            <a:off x="2790591" y="2507123"/>
            <a:ext cx="5407334" cy="1384995"/>
          </a:xfrm>
          <a:prstGeom prst="rect">
            <a:avLst/>
          </a:prstGeom>
          <a:noFill/>
        </p:spPr>
        <p:txBody>
          <a:bodyPr wrap="square">
            <a:spAutoFit/>
          </a:bodyPr>
          <a:lstStyle/>
          <a:p>
            <a:r>
              <a:rPr lang="hu-HU" dirty="0">
                <a:solidFill>
                  <a:schemeClr val="accent1">
                    <a:lumMod val="75000"/>
                  </a:schemeClr>
                </a:solidFill>
              </a:rPr>
              <a:t>T</a:t>
            </a:r>
            <a:r>
              <a:rPr lang="en-US" dirty="0">
                <a:solidFill>
                  <a:schemeClr val="accent1">
                    <a:lumMod val="75000"/>
                  </a:schemeClr>
                </a:solidFill>
              </a:rPr>
              <a:t>he future of AI is bright and full of possibilities. As society continues to embrace this technology, it is crucial that we remain mindful of its impact and work to address the challenges that come with its evolution. By doing so, we can ensure that AI continues to play a positive role in our world, improving our lives and creating a better future for generations to come.</a:t>
            </a:r>
          </a:p>
        </p:txBody>
      </p:sp>
      <p:pic>
        <p:nvPicPr>
          <p:cNvPr id="25" name="Picture 24">
            <a:hlinkClick r:id="rId5"/>
            <a:extLst>
              <a:ext uri="{FF2B5EF4-FFF2-40B4-BE49-F238E27FC236}">
                <a16:creationId xmlns:a16="http://schemas.microsoft.com/office/drawing/2014/main" id="{4AB21C02-A6B9-8CAB-B961-1FCA1E2072E7}"/>
              </a:ext>
            </a:extLst>
          </p:cNvPr>
          <p:cNvPicPr>
            <a:picLocks noChangeAspect="1"/>
          </p:cNvPicPr>
          <p:nvPr/>
        </p:nvPicPr>
        <p:blipFill>
          <a:blip r:embed="rId6"/>
          <a:stretch>
            <a:fillRect/>
          </a:stretch>
        </p:blipFill>
        <p:spPr>
          <a:xfrm>
            <a:off x="4707344" y="676965"/>
            <a:ext cx="2770701" cy="1303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7" name="Google Shape;1387;p40"/>
          <p:cNvSpPr txBox="1">
            <a:spLocks noGrp="1"/>
          </p:cNvSpPr>
          <p:nvPr>
            <p:ph type="subTitle" idx="1"/>
          </p:nvPr>
        </p:nvSpPr>
        <p:spPr>
          <a:xfrm>
            <a:off x="266430" y="2015949"/>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lumMod val="75000"/>
                  </a:schemeClr>
                </a:solidFill>
              </a:rPr>
              <a:t>The future of work in the age of AI is rich with opportunities and challenges. Businesses and professionals can confidently navigate this transformative era by debunking myths and embracing a proactive approach. AI is not a threat but a tool that, when used ethically and strategically, can unlock new potential and drive unprecedented growth. As we move forward, our success lies in our ability to adapt, learn and innovate in harmony with AI.</a:t>
            </a: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5264803" y="2576385"/>
            <a:ext cx="903665" cy="853810"/>
          </a:xfrm>
          <a:prstGeom prst="rect">
            <a:avLst/>
          </a:prstGeom>
          <a:noFill/>
          <a:ln>
            <a:noFill/>
          </a:ln>
        </p:spPr>
      </p:pic>
      <p:sp>
        <p:nvSpPr>
          <p:cNvPr id="6" name="TextBox 5">
            <a:extLst>
              <a:ext uri="{FF2B5EF4-FFF2-40B4-BE49-F238E27FC236}">
                <a16:creationId xmlns:a16="http://schemas.microsoft.com/office/drawing/2014/main" id="{73FB451E-2CAC-D963-3274-47E42D6E971B}"/>
              </a:ext>
            </a:extLst>
          </p:cNvPr>
          <p:cNvSpPr txBox="1"/>
          <p:nvPr/>
        </p:nvSpPr>
        <p:spPr>
          <a:xfrm>
            <a:off x="433136" y="170239"/>
            <a:ext cx="2330689" cy="1569660"/>
          </a:xfrm>
          <a:prstGeom prst="rect">
            <a:avLst/>
          </a:prstGeom>
          <a:noFill/>
        </p:spPr>
        <p:txBody>
          <a:bodyPr wrap="square" rtlCol="0">
            <a:spAutoFit/>
          </a:bodyPr>
          <a:lstStyle/>
          <a:p>
            <a:r>
              <a:rPr lang="en-US" sz="3200" dirty="0">
                <a:solidFill>
                  <a:schemeClr val="accent1">
                    <a:lumMod val="75000"/>
                  </a:schemeClr>
                </a:solidFill>
              </a:rPr>
              <a:t>AI and the Future of Work</a:t>
            </a:r>
            <a:endParaRPr lang="en-US" sz="2400" dirty="0">
              <a:solidFill>
                <a:schemeClr val="accent1">
                  <a:lumMod val="75000"/>
                </a:schemeClr>
              </a:solidFill>
            </a:endParaRPr>
          </a:p>
        </p:txBody>
      </p:sp>
      <p:pic>
        <p:nvPicPr>
          <p:cNvPr id="2" name="Picture 1">
            <a:hlinkClick r:id="rId8"/>
            <a:extLst>
              <a:ext uri="{FF2B5EF4-FFF2-40B4-BE49-F238E27FC236}">
                <a16:creationId xmlns:a16="http://schemas.microsoft.com/office/drawing/2014/main" id="{1E62C4A7-5076-3DBA-CA4A-0A469F27DB2F}"/>
              </a:ext>
            </a:extLst>
          </p:cNvPr>
          <p:cNvPicPr>
            <a:picLocks noChangeAspect="1"/>
          </p:cNvPicPr>
          <p:nvPr/>
        </p:nvPicPr>
        <p:blipFill>
          <a:blip r:embed="rId9"/>
          <a:stretch>
            <a:fillRect/>
          </a:stretch>
        </p:blipFill>
        <p:spPr>
          <a:xfrm rot="20081500">
            <a:off x="6559922" y="867714"/>
            <a:ext cx="2292549" cy="1525978"/>
          </a:xfrm>
          <a:prstGeom prst="rect">
            <a:avLst/>
          </a:prstGeom>
        </p:spPr>
      </p:pic>
    </p:spTree>
    <p:extLst>
      <p:ext uri="{BB962C8B-B14F-4D97-AF65-F5344CB8AC3E}">
        <p14:creationId xmlns:p14="http://schemas.microsoft.com/office/powerpoint/2010/main" val="107851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pic>
        <p:nvPicPr>
          <p:cNvPr id="1599" name="Google Shape;1599;p46"/>
          <p:cNvPicPr preferRelativeResize="0"/>
          <p:nvPr/>
        </p:nvPicPr>
        <p:blipFill rotWithShape="1">
          <a:blip r:embed="rId3">
            <a:alphaModFix/>
          </a:blip>
          <a:srcRect l="25537" t="7152" r="23467" b="5838"/>
          <a:stretch/>
        </p:blipFill>
        <p:spPr>
          <a:xfrm>
            <a:off x="4099849" y="-381863"/>
            <a:ext cx="1920000" cy="1842726"/>
          </a:xfrm>
          <a:prstGeom prst="rect">
            <a:avLst/>
          </a:prstGeom>
          <a:noFill/>
          <a:ln>
            <a:noFill/>
          </a:ln>
        </p:spPr>
      </p:pic>
      <p:pic>
        <p:nvPicPr>
          <p:cNvPr id="1600" name="Google Shape;1600;p46"/>
          <p:cNvPicPr preferRelativeResize="0"/>
          <p:nvPr/>
        </p:nvPicPr>
        <p:blipFill rotWithShape="1">
          <a:blip r:embed="rId4">
            <a:alphaModFix/>
          </a:blip>
          <a:srcRect l="15236" r="10474"/>
          <a:stretch/>
        </p:blipFill>
        <p:spPr>
          <a:xfrm rot="-6939188">
            <a:off x="94532" y="3632305"/>
            <a:ext cx="1552576" cy="1390850"/>
          </a:xfrm>
          <a:prstGeom prst="rect">
            <a:avLst/>
          </a:prstGeom>
          <a:noFill/>
          <a:ln>
            <a:noFill/>
          </a:ln>
        </p:spPr>
      </p:pic>
      <p:pic>
        <p:nvPicPr>
          <p:cNvPr id="1601" name="Google Shape;1601;p46"/>
          <p:cNvPicPr preferRelativeResize="0"/>
          <p:nvPr/>
        </p:nvPicPr>
        <p:blipFill rotWithShape="1">
          <a:blip r:embed="rId5">
            <a:alphaModFix/>
          </a:blip>
          <a:srcRect l="22009" r="18455"/>
          <a:stretch/>
        </p:blipFill>
        <p:spPr>
          <a:xfrm rot="1203247">
            <a:off x="3711104" y="521270"/>
            <a:ext cx="903665" cy="853810"/>
          </a:xfrm>
          <a:prstGeom prst="rect">
            <a:avLst/>
          </a:prstGeom>
          <a:noFill/>
          <a:ln>
            <a:noFill/>
          </a:ln>
        </p:spPr>
      </p:pic>
      <p:pic>
        <p:nvPicPr>
          <p:cNvPr id="1602" name="Google Shape;1602;p46"/>
          <p:cNvPicPr preferRelativeResize="0"/>
          <p:nvPr/>
        </p:nvPicPr>
        <p:blipFill rotWithShape="1">
          <a:blip r:embed="rId6">
            <a:alphaModFix/>
          </a:blip>
          <a:srcRect l="18647" t="7960" r="8852" b="8336"/>
          <a:stretch/>
        </p:blipFill>
        <p:spPr>
          <a:xfrm rot="-1406513">
            <a:off x="7722876" y="2774019"/>
            <a:ext cx="1175233" cy="763227"/>
          </a:xfrm>
          <a:prstGeom prst="rect">
            <a:avLst/>
          </a:prstGeom>
          <a:noFill/>
          <a:ln>
            <a:noFill/>
          </a:ln>
        </p:spPr>
      </p:pic>
      <p:sp>
        <p:nvSpPr>
          <p:cNvPr id="1603" name="Google Shape;1603;p46"/>
          <p:cNvSpPr txBox="1">
            <a:spLocks noGrp="1"/>
          </p:cNvSpPr>
          <p:nvPr>
            <p:ph type="title"/>
          </p:nvPr>
        </p:nvSpPr>
        <p:spPr>
          <a:xfrm>
            <a:off x="1284000" y="1707525"/>
            <a:ext cx="6576000" cy="15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solidFill>
                  <a:srgbClr val="FFC000"/>
                </a:solidFill>
              </a:rPr>
              <a:t>Conclusion</a:t>
            </a:r>
            <a:endParaRPr dirty="0">
              <a:solidFill>
                <a:srgbClr val="FFC000"/>
              </a:solidFill>
            </a:endParaRPr>
          </a:p>
        </p:txBody>
      </p:sp>
      <p:sp>
        <p:nvSpPr>
          <p:cNvPr id="1604" name="Google Shape;1604;p46"/>
          <p:cNvSpPr txBox="1">
            <a:spLocks noGrp="1"/>
          </p:cNvSpPr>
          <p:nvPr>
            <p:ph type="subTitle" idx="1"/>
          </p:nvPr>
        </p:nvSpPr>
        <p:spPr>
          <a:xfrm>
            <a:off x="1043562" y="3111531"/>
            <a:ext cx="6576000" cy="14922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solidFill>
                  <a:srgbClr val="FFC000"/>
                </a:solidFill>
              </a:rPr>
              <a:t>From</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mechanical</a:t>
            </a:r>
            <a:r>
              <a:rPr lang="hu-HU" dirty="0">
                <a:solidFill>
                  <a:srgbClr val="FFC000"/>
                </a:solidFill>
              </a:rPr>
              <a:t> </a:t>
            </a:r>
            <a:r>
              <a:rPr lang="hu-HU" dirty="0" err="1">
                <a:solidFill>
                  <a:srgbClr val="FFC000"/>
                </a:solidFill>
              </a:rPr>
              <a:t>pigeon</a:t>
            </a:r>
            <a:r>
              <a:rPr lang="hu-HU" dirty="0">
                <a:solidFill>
                  <a:srgbClr val="FFC000"/>
                </a:solidFill>
              </a:rPr>
              <a:t> </a:t>
            </a:r>
            <a:r>
              <a:rPr lang="hu-HU" dirty="0" err="1">
                <a:solidFill>
                  <a:srgbClr val="FFC000"/>
                </a:solidFill>
              </a:rPr>
              <a:t>designed</a:t>
            </a:r>
            <a:r>
              <a:rPr lang="hu-HU" dirty="0">
                <a:solidFill>
                  <a:srgbClr val="FFC000"/>
                </a:solidFill>
              </a:rPr>
              <a:t> in 400 BCE, Alan Turing </a:t>
            </a:r>
            <a:r>
              <a:rPr lang="hu-HU" dirty="0" err="1">
                <a:solidFill>
                  <a:srgbClr val="FFC000"/>
                </a:solidFill>
              </a:rPr>
              <a:t>inventing</a:t>
            </a:r>
            <a:r>
              <a:rPr lang="hu-HU" dirty="0">
                <a:solidFill>
                  <a:srgbClr val="FFC000"/>
                </a:solidFill>
              </a:rPr>
              <a:t> ENIAC </a:t>
            </a:r>
            <a:r>
              <a:rPr lang="hu-HU" dirty="0" err="1">
                <a:solidFill>
                  <a:srgbClr val="FFC000"/>
                </a:solidFill>
              </a:rPr>
              <a:t>to</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release</a:t>
            </a:r>
            <a:r>
              <a:rPr lang="hu-HU" dirty="0">
                <a:solidFill>
                  <a:srgbClr val="FFC000"/>
                </a:solidFill>
              </a:rPr>
              <a:t> of </a:t>
            </a:r>
            <a:r>
              <a:rPr lang="hu-HU" dirty="0" err="1">
                <a:solidFill>
                  <a:srgbClr val="FFC000"/>
                </a:solidFill>
              </a:rPr>
              <a:t>ChatGPT</a:t>
            </a:r>
            <a:r>
              <a:rPr lang="hu-HU" dirty="0">
                <a:solidFill>
                  <a:srgbClr val="FFC000"/>
                </a:solidFill>
              </a:rPr>
              <a:t>, AI </a:t>
            </a:r>
            <a:r>
              <a:rPr lang="hu-HU" dirty="0" err="1">
                <a:solidFill>
                  <a:srgbClr val="FFC000"/>
                </a:solidFill>
              </a:rPr>
              <a:t>truly</a:t>
            </a:r>
            <a:r>
              <a:rPr lang="hu-HU" dirty="0">
                <a:solidFill>
                  <a:srgbClr val="FFC000"/>
                </a:solidFill>
              </a:rPr>
              <a:t> </a:t>
            </a:r>
            <a:r>
              <a:rPr lang="hu-HU" dirty="0" err="1">
                <a:solidFill>
                  <a:srgbClr val="FFC000"/>
                </a:solidFill>
              </a:rPr>
              <a:t>came</a:t>
            </a:r>
            <a:r>
              <a:rPr lang="hu-HU" dirty="0">
                <a:solidFill>
                  <a:srgbClr val="FFC000"/>
                </a:solidFill>
              </a:rPr>
              <a:t> a </a:t>
            </a:r>
            <a:r>
              <a:rPr lang="hu-HU" dirty="0" err="1">
                <a:solidFill>
                  <a:srgbClr val="FFC000"/>
                </a:solidFill>
              </a:rPr>
              <a:t>long</a:t>
            </a:r>
            <a:r>
              <a:rPr lang="hu-HU" dirty="0">
                <a:solidFill>
                  <a:srgbClr val="FFC000"/>
                </a:solidFill>
              </a:rPr>
              <a:t> </a:t>
            </a:r>
            <a:r>
              <a:rPr lang="hu-HU" dirty="0" err="1">
                <a:solidFill>
                  <a:srgbClr val="FFC000"/>
                </a:solidFill>
              </a:rPr>
              <a:t>way</a:t>
            </a:r>
            <a:r>
              <a:rPr lang="hu-HU" dirty="0">
                <a:solidFill>
                  <a:srgbClr val="FFC000"/>
                </a:solidFill>
              </a:rPr>
              <a:t>. </a:t>
            </a:r>
            <a:r>
              <a:rPr lang="hu-HU" dirty="0" err="1">
                <a:solidFill>
                  <a:srgbClr val="FFC000"/>
                </a:solidFill>
              </a:rPr>
              <a:t>Instead</a:t>
            </a:r>
            <a:r>
              <a:rPr lang="hu-HU" dirty="0">
                <a:solidFill>
                  <a:srgbClr val="FFC000"/>
                </a:solidFill>
              </a:rPr>
              <a:t> of </a:t>
            </a:r>
            <a:r>
              <a:rPr lang="hu-HU" dirty="0" err="1">
                <a:solidFill>
                  <a:srgbClr val="FFC000"/>
                </a:solidFill>
              </a:rPr>
              <a:t>fearing</a:t>
            </a:r>
            <a:r>
              <a:rPr lang="hu-HU" dirty="0">
                <a:solidFill>
                  <a:srgbClr val="FFC000"/>
                </a:solidFill>
              </a:rPr>
              <a:t> </a:t>
            </a:r>
            <a:r>
              <a:rPr lang="hu-HU" dirty="0" err="1">
                <a:solidFill>
                  <a:srgbClr val="FFC000"/>
                </a:solidFill>
              </a:rPr>
              <a:t>what</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future</a:t>
            </a:r>
            <a:r>
              <a:rPr lang="hu-HU" dirty="0">
                <a:solidFill>
                  <a:srgbClr val="FFC000"/>
                </a:solidFill>
              </a:rPr>
              <a:t> </a:t>
            </a:r>
            <a:r>
              <a:rPr lang="hu-HU" dirty="0" err="1">
                <a:solidFill>
                  <a:srgbClr val="FFC000"/>
                </a:solidFill>
              </a:rPr>
              <a:t>may</a:t>
            </a:r>
            <a:r>
              <a:rPr lang="hu-HU" dirty="0">
                <a:solidFill>
                  <a:srgbClr val="FFC000"/>
                </a:solidFill>
              </a:rPr>
              <a:t> hold, </a:t>
            </a:r>
            <a:r>
              <a:rPr lang="hu-HU" dirty="0" err="1">
                <a:solidFill>
                  <a:srgbClr val="FFC000"/>
                </a:solidFill>
              </a:rPr>
              <a:t>we</a:t>
            </a:r>
            <a:r>
              <a:rPr lang="hu-HU" dirty="0">
                <a:solidFill>
                  <a:srgbClr val="FFC000"/>
                </a:solidFill>
              </a:rPr>
              <a:t> </a:t>
            </a:r>
            <a:r>
              <a:rPr lang="hu-HU" dirty="0" err="1">
                <a:solidFill>
                  <a:srgbClr val="FFC000"/>
                </a:solidFill>
              </a:rPr>
              <a:t>should</a:t>
            </a:r>
            <a:r>
              <a:rPr lang="hu-HU" dirty="0">
                <a:solidFill>
                  <a:srgbClr val="FFC000"/>
                </a:solidFill>
              </a:rPr>
              <a:t> </a:t>
            </a:r>
            <a:r>
              <a:rPr lang="hu-HU" dirty="0" err="1">
                <a:solidFill>
                  <a:srgbClr val="FFC000"/>
                </a:solidFill>
              </a:rPr>
              <a:t>embrace</a:t>
            </a:r>
            <a:r>
              <a:rPr lang="hu-HU" dirty="0">
                <a:solidFill>
                  <a:srgbClr val="FFC000"/>
                </a:solidFill>
              </a:rPr>
              <a:t> </a:t>
            </a:r>
            <a:r>
              <a:rPr lang="hu-HU" dirty="0" err="1">
                <a:solidFill>
                  <a:srgbClr val="FFC000"/>
                </a:solidFill>
              </a:rPr>
              <a:t>our</a:t>
            </a:r>
            <a:r>
              <a:rPr lang="hu-HU" dirty="0">
                <a:solidFill>
                  <a:srgbClr val="FFC000"/>
                </a:solidFill>
              </a:rPr>
              <a:t> </a:t>
            </a:r>
            <a:r>
              <a:rPr lang="hu-HU" dirty="0" err="1">
                <a:solidFill>
                  <a:srgbClr val="FFC000"/>
                </a:solidFill>
              </a:rPr>
              <a:t>current</a:t>
            </a:r>
            <a:r>
              <a:rPr lang="hu-HU" dirty="0">
                <a:solidFill>
                  <a:srgbClr val="FFC000"/>
                </a:solidFill>
              </a:rPr>
              <a:t> </a:t>
            </a:r>
            <a:r>
              <a:rPr lang="hu-HU" dirty="0" err="1">
                <a:solidFill>
                  <a:srgbClr val="FFC000"/>
                </a:solidFill>
              </a:rPr>
              <a:t>technology</a:t>
            </a:r>
            <a:r>
              <a:rPr lang="hu-HU" dirty="0">
                <a:solidFill>
                  <a:srgbClr val="FFC000"/>
                </a:solidFill>
              </a:rPr>
              <a:t>, and </a:t>
            </a:r>
            <a:r>
              <a:rPr lang="hu-HU" dirty="0" err="1">
                <a:solidFill>
                  <a:srgbClr val="FFC000"/>
                </a:solidFill>
              </a:rPr>
              <a:t>strive</a:t>
            </a:r>
            <a:r>
              <a:rPr lang="hu-HU" dirty="0">
                <a:solidFill>
                  <a:srgbClr val="FFC000"/>
                </a:solidFill>
              </a:rPr>
              <a:t> </a:t>
            </a:r>
            <a:r>
              <a:rPr lang="hu-HU" dirty="0" err="1">
                <a:solidFill>
                  <a:srgbClr val="FFC000"/>
                </a:solidFill>
              </a:rPr>
              <a:t>to</a:t>
            </a:r>
            <a:r>
              <a:rPr lang="hu-HU" dirty="0">
                <a:solidFill>
                  <a:srgbClr val="FFC000"/>
                </a:solidFill>
              </a:rPr>
              <a:t> </a:t>
            </a:r>
            <a:r>
              <a:rPr lang="hu-HU" dirty="0" err="1">
                <a:solidFill>
                  <a:srgbClr val="FFC000"/>
                </a:solidFill>
              </a:rPr>
              <a:t>improve</a:t>
            </a:r>
            <a:r>
              <a:rPr lang="hu-HU" dirty="0">
                <a:solidFill>
                  <a:srgbClr val="FFC000"/>
                </a:solidFill>
              </a:rPr>
              <a:t> </a:t>
            </a:r>
            <a:r>
              <a:rPr lang="hu-HU" dirty="0" err="1">
                <a:solidFill>
                  <a:srgbClr val="FFC000"/>
                </a:solidFill>
              </a:rPr>
              <a:t>it</a:t>
            </a:r>
            <a:r>
              <a:rPr lang="hu-HU" dirty="0">
                <a:solidFill>
                  <a:srgbClr val="FFC000"/>
                </a:solidFill>
              </a:rPr>
              <a:t>.</a:t>
            </a:r>
            <a:endParaRPr dirty="0">
              <a:solidFill>
                <a:srgbClr val="FFC000"/>
              </a:solidFill>
            </a:endParaRPr>
          </a:p>
        </p:txBody>
      </p:sp>
      <p:grpSp>
        <p:nvGrpSpPr>
          <p:cNvPr id="1605" name="Google Shape;1605;p46"/>
          <p:cNvGrpSpPr/>
          <p:nvPr/>
        </p:nvGrpSpPr>
        <p:grpSpPr>
          <a:xfrm>
            <a:off x="2447900" y="1156975"/>
            <a:ext cx="76825" cy="76800"/>
            <a:chOff x="3104875" y="1099400"/>
            <a:chExt cx="76825" cy="76800"/>
          </a:xfrm>
        </p:grpSpPr>
        <p:sp>
          <p:nvSpPr>
            <p:cNvPr id="1606" name="Google Shape;1606;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6"/>
          <p:cNvGrpSpPr/>
          <p:nvPr/>
        </p:nvGrpSpPr>
        <p:grpSpPr>
          <a:xfrm>
            <a:off x="6434350" y="909775"/>
            <a:ext cx="76825" cy="76800"/>
            <a:chOff x="3104875" y="1099400"/>
            <a:chExt cx="76825" cy="76800"/>
          </a:xfrm>
        </p:grpSpPr>
        <p:sp>
          <p:nvSpPr>
            <p:cNvPr id="1612" name="Google Shape;1612;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Introduction</a:t>
            </a:r>
            <a:endParaRPr lang="en-US" dirty="0"/>
          </a:p>
        </p:txBody>
      </p:sp>
      <p:sp>
        <p:nvSpPr>
          <p:cNvPr id="1259" name="Google Shape;1259;p36"/>
          <p:cNvSpPr txBox="1"/>
          <p:nvPr/>
        </p:nvSpPr>
        <p:spPr>
          <a:xfrm>
            <a:off x="720000" y="1226413"/>
            <a:ext cx="770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solidFill>
                  <a:schemeClr val="dk1"/>
                </a:solidFill>
                <a:latin typeface="Montserrat"/>
                <a:ea typeface="Montserrat"/>
                <a:cs typeface="Montserrat"/>
                <a:sym typeface="Montserrat"/>
              </a:rPr>
              <a:t>What</a:t>
            </a:r>
            <a:r>
              <a:rPr lang="hu-HU" dirty="0">
                <a:solidFill>
                  <a:schemeClr val="dk1"/>
                </a:solidFill>
                <a:latin typeface="Montserrat"/>
                <a:ea typeface="Montserrat"/>
                <a:cs typeface="Montserrat"/>
                <a:sym typeface="Montserrat"/>
              </a:rPr>
              <a:t> is AI?</a:t>
            </a:r>
            <a:endParaRPr b="1" dirty="0">
              <a:solidFill>
                <a:schemeClr val="dk1"/>
              </a:solidFill>
              <a:latin typeface="Montserrat"/>
              <a:ea typeface="Montserrat"/>
              <a:cs typeface="Montserrat"/>
              <a:sym typeface="Montserrat"/>
            </a:endParaRPr>
          </a:p>
        </p:txBody>
      </p:sp>
      <p:grpSp>
        <p:nvGrpSpPr>
          <p:cNvPr id="1262" name="Google Shape;1262;p36"/>
          <p:cNvGrpSpPr/>
          <p:nvPr/>
        </p:nvGrpSpPr>
        <p:grpSpPr>
          <a:xfrm>
            <a:off x="8080575" y="1191300"/>
            <a:ext cx="76825" cy="76800"/>
            <a:chOff x="3104875" y="1099400"/>
            <a:chExt cx="76825" cy="76800"/>
          </a:xfrm>
        </p:grpSpPr>
        <p:sp>
          <p:nvSpPr>
            <p:cNvPr id="1263" name="Google Shape;1263;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36"/>
          <p:cNvGrpSpPr/>
          <p:nvPr/>
        </p:nvGrpSpPr>
        <p:grpSpPr>
          <a:xfrm>
            <a:off x="891025" y="1112200"/>
            <a:ext cx="76825" cy="76800"/>
            <a:chOff x="3104875" y="1099400"/>
            <a:chExt cx="76825" cy="76800"/>
          </a:xfrm>
        </p:grpSpPr>
        <p:sp>
          <p:nvSpPr>
            <p:cNvPr id="1269" name="Google Shape;1269;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1" name="Google Shape;1271;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
        <p:nvSpPr>
          <p:cNvPr id="2" name="TextBox 1">
            <a:extLst>
              <a:ext uri="{FF2B5EF4-FFF2-40B4-BE49-F238E27FC236}">
                <a16:creationId xmlns:a16="http://schemas.microsoft.com/office/drawing/2014/main" id="{653B851F-8725-5B01-6AEC-AF77C2D7BF37}"/>
              </a:ext>
            </a:extLst>
          </p:cNvPr>
          <p:cNvSpPr txBox="1"/>
          <p:nvPr/>
        </p:nvSpPr>
        <p:spPr>
          <a:xfrm>
            <a:off x="1168782" y="2048806"/>
            <a:ext cx="6744559" cy="1384995"/>
          </a:xfrm>
          <a:prstGeom prst="rect">
            <a:avLst/>
          </a:prstGeom>
          <a:noFill/>
        </p:spPr>
        <p:txBody>
          <a:bodyPr wrap="square" rtlCol="0">
            <a:spAutoFit/>
          </a:bodyPr>
          <a:lstStyle/>
          <a:p>
            <a:r>
              <a:rPr lang="en-US" dirty="0">
                <a:solidFill>
                  <a:schemeClr val="tx1"/>
                </a:solidFill>
              </a:rPr>
              <a:t>Artificial intelligence (AI) is technology that enables computers and machines to simulate human learning, comprehension, problem solving, decision making, creativity and autonomy.</a:t>
            </a:r>
            <a:endParaRPr lang="hu-HU" dirty="0">
              <a:solidFill>
                <a:schemeClr val="tx1"/>
              </a:solidFill>
            </a:endParaRPr>
          </a:p>
          <a:p>
            <a:r>
              <a:rPr lang="en-US" dirty="0">
                <a:solidFill>
                  <a:schemeClr val="tx1"/>
                </a:solidFill>
              </a:rPr>
              <a:t>Applications and devices equipped with AI can see and identify objects. They can understand and respond to human language. They can learn from new information and experience</a:t>
            </a:r>
            <a:r>
              <a:rPr lang="hu-HU" dirty="0">
                <a:solidFill>
                  <a:schemeClr val="tx1"/>
                </a:solidFill>
              </a:rPr>
              <a:t>.</a:t>
            </a:r>
            <a:endParaRPr lang="en-US" dirty="0">
              <a:solidFill>
                <a:schemeClr val="tx1"/>
              </a:solidFill>
            </a:endParaRPr>
          </a:p>
        </p:txBody>
      </p:sp>
      <p:pic>
        <p:nvPicPr>
          <p:cNvPr id="3" name="Picture 2">
            <a:hlinkClick r:id="rId4"/>
            <a:extLst>
              <a:ext uri="{FF2B5EF4-FFF2-40B4-BE49-F238E27FC236}">
                <a16:creationId xmlns:a16="http://schemas.microsoft.com/office/drawing/2014/main" id="{0138B59A-99E9-B2DC-AD81-7F266D6EAD25}"/>
              </a:ext>
            </a:extLst>
          </p:cNvPr>
          <p:cNvPicPr>
            <a:picLocks noChangeAspect="1"/>
          </p:cNvPicPr>
          <p:nvPr/>
        </p:nvPicPr>
        <p:blipFill>
          <a:blip r:embed="rId5"/>
          <a:stretch>
            <a:fillRect/>
          </a:stretch>
        </p:blipFill>
        <p:spPr>
          <a:xfrm>
            <a:off x="4936385" y="3286340"/>
            <a:ext cx="2791326" cy="18090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3" name="Title 2">
            <a:extLst>
              <a:ext uri="{FF2B5EF4-FFF2-40B4-BE49-F238E27FC236}">
                <a16:creationId xmlns:a16="http://schemas.microsoft.com/office/drawing/2014/main" id="{E6839788-4154-7545-DF58-9ADF0EE1F021}"/>
              </a:ext>
            </a:extLst>
          </p:cNvPr>
          <p:cNvSpPr>
            <a:spLocks noGrp="1"/>
          </p:cNvSpPr>
          <p:nvPr>
            <p:ph type="title"/>
          </p:nvPr>
        </p:nvSpPr>
        <p:spPr/>
        <p:txBody>
          <a:bodyPr/>
          <a:lstStyle/>
          <a:p>
            <a:r>
              <a:rPr lang="hu-HU" dirty="0" err="1"/>
              <a:t>Ancient</a:t>
            </a:r>
            <a:r>
              <a:rPr lang="hu-HU" dirty="0"/>
              <a:t> </a:t>
            </a:r>
            <a:r>
              <a:rPr lang="hu-HU" dirty="0" err="1"/>
              <a:t>Roots</a:t>
            </a:r>
            <a:endParaRPr lang="en-US" dirty="0"/>
          </a:p>
        </p:txBody>
      </p:sp>
      <p:sp>
        <p:nvSpPr>
          <p:cNvPr id="20" name="TextBox 19">
            <a:extLst>
              <a:ext uri="{FF2B5EF4-FFF2-40B4-BE49-F238E27FC236}">
                <a16:creationId xmlns:a16="http://schemas.microsoft.com/office/drawing/2014/main" id="{59942AD6-2503-4748-DCEB-12D4716C9B7E}"/>
              </a:ext>
            </a:extLst>
          </p:cNvPr>
          <p:cNvSpPr txBox="1"/>
          <p:nvPr/>
        </p:nvSpPr>
        <p:spPr>
          <a:xfrm rot="20918918">
            <a:off x="1275907" y="1842243"/>
            <a:ext cx="6592186" cy="2554545"/>
          </a:xfrm>
          <a:prstGeom prst="rect">
            <a:avLst/>
          </a:prstGeom>
          <a:noFill/>
        </p:spPr>
        <p:txBody>
          <a:bodyPr wrap="square" rtlCol="0">
            <a:spAutoFit/>
          </a:bodyPr>
          <a:lstStyle/>
          <a:p>
            <a:r>
              <a:rPr lang="en-US" sz="1600" dirty="0">
                <a:solidFill>
                  <a:schemeClr val="accent6"/>
                </a:solidFill>
              </a:rPr>
              <a:t>The idea of “artificial intelligence” goes back thousands of years, to ancient philosophers considering questions of life and death. In ancient times, inventors made things called “automatons” which were mechanical and moved independently of human intervention.</a:t>
            </a:r>
            <a:endParaRPr lang="hu-HU" sz="1600" dirty="0">
              <a:solidFill>
                <a:schemeClr val="accent6"/>
              </a:solidFill>
            </a:endParaRPr>
          </a:p>
          <a:p>
            <a:r>
              <a:rPr lang="en-US" sz="1600" dirty="0">
                <a:solidFill>
                  <a:schemeClr val="accent6"/>
                </a:solidFill>
              </a:rPr>
              <a:t>The word “</a:t>
            </a:r>
            <a:r>
              <a:rPr lang="en-US" sz="1600" dirty="0">
                <a:solidFill>
                  <a:schemeClr val="accent6"/>
                </a:solidFill>
                <a:hlinkClick r:id="rId4">
                  <a:extLst>
                    <a:ext uri="{A12FA001-AC4F-418D-AE19-62706E023703}">
                      <ahyp:hlinkClr xmlns:ahyp="http://schemas.microsoft.com/office/drawing/2018/hyperlinkcolor" val="tx"/>
                    </a:ext>
                  </a:extLst>
                </a:hlinkClick>
              </a:rPr>
              <a:t>automaton</a:t>
            </a:r>
            <a:r>
              <a:rPr lang="en-US" sz="1600" dirty="0">
                <a:solidFill>
                  <a:schemeClr val="accent6"/>
                </a:solidFill>
              </a:rPr>
              <a:t>” comes from ancient Greek, and means “acting of one’s own will.” One of the earliest records of an automaton comes from 400 BCE and refers to a mechanical pigeon created by a friend of the philosopher Plato. </a:t>
            </a:r>
            <a:endParaRPr lang="hu-HU" sz="1600">
              <a:solidFill>
                <a:schemeClr val="accent6"/>
              </a:solidFill>
            </a:endParaRPr>
          </a:p>
          <a:p>
            <a:r>
              <a:rPr lang="en-US" sz="1600">
                <a:solidFill>
                  <a:schemeClr val="accent6"/>
                </a:solidFill>
              </a:rPr>
              <a:t>Many </a:t>
            </a:r>
            <a:r>
              <a:rPr lang="en-US" sz="1600" dirty="0">
                <a:solidFill>
                  <a:schemeClr val="accent6"/>
                </a:solidFill>
              </a:rPr>
              <a:t>years later, one of the most famous automatons was created by </a:t>
            </a:r>
            <a:r>
              <a:rPr lang="en-US" sz="1600" dirty="0">
                <a:solidFill>
                  <a:schemeClr val="accent6"/>
                </a:solidFill>
                <a:hlinkClick r:id="rId5">
                  <a:extLst>
                    <a:ext uri="{A12FA001-AC4F-418D-AE19-62706E023703}">
                      <ahyp:hlinkClr xmlns:ahyp="http://schemas.microsoft.com/office/drawing/2018/hyperlinkcolor" val="tx"/>
                    </a:ext>
                  </a:extLst>
                </a:hlinkClick>
              </a:rPr>
              <a:t>Leonardo da Vinci around the year 1495</a:t>
            </a:r>
            <a:r>
              <a:rPr lang="en-US" sz="1600" dirty="0">
                <a:solidFill>
                  <a:schemeClr val="accent6"/>
                </a:solidFill>
              </a:rPr>
              <a:t>.</a:t>
            </a:r>
          </a:p>
        </p:txBody>
      </p:sp>
      <p:pic>
        <p:nvPicPr>
          <p:cNvPr id="2" name="Picture 1">
            <a:hlinkClick r:id="rId6"/>
            <a:extLst>
              <a:ext uri="{FF2B5EF4-FFF2-40B4-BE49-F238E27FC236}">
                <a16:creationId xmlns:a16="http://schemas.microsoft.com/office/drawing/2014/main" id="{B5747CB8-6027-C2C6-0DB7-74CDC3988925}"/>
              </a:ext>
            </a:extLst>
          </p:cNvPr>
          <p:cNvPicPr>
            <a:picLocks noChangeAspect="1"/>
          </p:cNvPicPr>
          <p:nvPr/>
        </p:nvPicPr>
        <p:blipFill>
          <a:blip r:embed="rId7"/>
          <a:stretch>
            <a:fillRect/>
          </a:stretch>
        </p:blipFill>
        <p:spPr>
          <a:xfrm rot="20442043">
            <a:off x="264398" y="602511"/>
            <a:ext cx="2458447" cy="14991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4" name="Google Shape;1304;p38"/>
          <p:cNvSpPr txBox="1">
            <a:spLocks noGrp="1"/>
          </p:cNvSpPr>
          <p:nvPr>
            <p:ph type="title"/>
          </p:nvPr>
        </p:nvSpPr>
        <p:spPr>
          <a:xfrm>
            <a:off x="5902899" y="7429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The </a:t>
            </a:r>
            <a:r>
              <a:rPr lang="hu-HU" dirty="0" err="1"/>
              <a:t>Birth</a:t>
            </a:r>
            <a:r>
              <a:rPr lang="hu-HU" dirty="0"/>
              <a:t> of </a:t>
            </a:r>
            <a:r>
              <a:rPr lang="hu-HU" dirty="0" err="1"/>
              <a:t>Computing</a:t>
            </a:r>
            <a:endParaRPr dirty="0"/>
          </a:p>
        </p:txBody>
      </p:sp>
      <p:sp>
        <p:nvSpPr>
          <p:cNvPr id="1305" name="Google Shape;1305;p38"/>
          <p:cNvSpPr txBox="1">
            <a:spLocks noGrp="1"/>
          </p:cNvSpPr>
          <p:nvPr>
            <p:ph type="subTitle" idx="1"/>
          </p:nvPr>
        </p:nvSpPr>
        <p:spPr>
          <a:xfrm>
            <a:off x="4296374" y="1268005"/>
            <a:ext cx="42948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computer was invented by Charles Babbage (1822) but was not built until 1991!</a:t>
            </a:r>
            <a:endParaRPr lang="hu-HU" dirty="0"/>
          </a:p>
          <a:p>
            <a:pPr marL="0" lvl="0" indent="0" algn="l" rtl="0">
              <a:spcBef>
                <a:spcPts val="0"/>
              </a:spcBef>
              <a:spcAft>
                <a:spcPts val="0"/>
              </a:spcAft>
              <a:buNone/>
            </a:pPr>
            <a:r>
              <a:rPr lang="en-US" dirty="0"/>
              <a:t> Alan Turing invented computer science. The ENIAC (1945) was the first electronic general-purpose digital computer; it filled a room. </a:t>
            </a:r>
            <a:endParaRPr lang="hu-HU" dirty="0"/>
          </a:p>
          <a:p>
            <a:pPr marL="0" lvl="0" indent="0" algn="l" rtl="0">
              <a:spcBef>
                <a:spcPts val="0"/>
              </a:spcBef>
              <a:spcAft>
                <a:spcPts val="0"/>
              </a:spcAft>
              <a:buNone/>
            </a:pPr>
            <a:r>
              <a:rPr lang="en-US" dirty="0"/>
              <a:t>The </a:t>
            </a:r>
            <a:r>
              <a:rPr lang="en-US" dirty="0" err="1"/>
              <a:t>Micral</a:t>
            </a:r>
            <a:r>
              <a:rPr lang="en-US" dirty="0"/>
              <a:t> N was the world’s first “personal computer”(1973). It was not a commercial success. </a:t>
            </a:r>
            <a:endParaRPr lang="hu-HU" dirty="0"/>
          </a:p>
          <a:p>
            <a:pPr marL="0" lvl="0" indent="0" algn="l" rtl="0">
              <a:spcBef>
                <a:spcPts val="0"/>
              </a:spcBef>
              <a:spcAft>
                <a:spcPts val="0"/>
              </a:spcAft>
              <a:buNone/>
            </a:pPr>
            <a:r>
              <a:rPr lang="en-US" dirty="0"/>
              <a:t>The Epson HX-20 (1981) was the world’s first laptop, although you wouldn’t recognize it as a laptop today. The first Mac debuted in 1984.</a:t>
            </a:r>
            <a:endParaRPr dirty="0"/>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605756" y="2592580"/>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hlinkClick r:id="rId8"/>
            <a:extLst>
              <a:ext uri="{FF2B5EF4-FFF2-40B4-BE49-F238E27FC236}">
                <a16:creationId xmlns:a16="http://schemas.microsoft.com/office/drawing/2014/main" id="{1B4A8E94-5914-4BF4-0FC7-F3C37B6BED9D}"/>
              </a:ext>
            </a:extLst>
          </p:cNvPr>
          <p:cNvPicPr>
            <a:picLocks noChangeAspect="1"/>
          </p:cNvPicPr>
          <p:nvPr/>
        </p:nvPicPr>
        <p:blipFill>
          <a:blip r:embed="rId9"/>
          <a:stretch>
            <a:fillRect/>
          </a:stretch>
        </p:blipFill>
        <p:spPr>
          <a:xfrm>
            <a:off x="3265740" y="3776725"/>
            <a:ext cx="2061267" cy="12922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The </a:t>
            </a:r>
            <a:r>
              <a:rPr lang="hu-HU" dirty="0" err="1"/>
              <a:t>Dartmouth</a:t>
            </a:r>
            <a:r>
              <a:rPr lang="hu-HU" dirty="0"/>
              <a:t> </a:t>
            </a:r>
            <a:r>
              <a:rPr lang="hu-HU" dirty="0" err="1"/>
              <a:t>Conference</a:t>
            </a:r>
            <a:endParaRPr lang="en-US" dirty="0"/>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9"/>
          <p:cNvGrpSpPr/>
          <p:nvPr/>
        </p:nvGrpSpPr>
        <p:grpSpPr>
          <a:xfrm>
            <a:off x="3152500" y="1391963"/>
            <a:ext cx="76825" cy="76800"/>
            <a:chOff x="3104875" y="1099400"/>
            <a:chExt cx="76825" cy="76800"/>
          </a:xfrm>
        </p:grpSpPr>
        <p:sp>
          <p:nvSpPr>
            <p:cNvPr id="1379" name="Google Shape;1379;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22" name="TextBox 21">
            <a:extLst>
              <a:ext uri="{FF2B5EF4-FFF2-40B4-BE49-F238E27FC236}">
                <a16:creationId xmlns:a16="http://schemas.microsoft.com/office/drawing/2014/main" id="{D8FBED81-7AD1-5101-7B1C-FA195C0DEE2D}"/>
              </a:ext>
            </a:extLst>
          </p:cNvPr>
          <p:cNvSpPr txBox="1"/>
          <p:nvPr/>
        </p:nvSpPr>
        <p:spPr>
          <a:xfrm>
            <a:off x="386729" y="1112200"/>
            <a:ext cx="5297332" cy="3754874"/>
          </a:xfrm>
          <a:prstGeom prst="rect">
            <a:avLst/>
          </a:prstGeom>
          <a:noFill/>
        </p:spPr>
        <p:txBody>
          <a:bodyPr wrap="square">
            <a:spAutoFit/>
          </a:bodyPr>
          <a:lstStyle/>
          <a:p>
            <a:r>
              <a:rPr lang="en-US" dirty="0">
                <a:solidFill>
                  <a:schemeClr val="accent6"/>
                </a:solidFill>
              </a:rPr>
              <a:t>In 1955, John McCarthy, then a young Assistant Professor of Mathematics at Dartmouth College, decided to organize a group to clarify and develop ideas about thinking machines. He picked the name 'Artificial Intelligence' for the new field. He chose the name partly for its neutrality; avoiding a focus on narrow automata theory, and avoiding cybernetics which was heavily focused on analog feedback, as well as him potentially having to accept the assertive Norbert Wiener as guru or having to argue with him.</a:t>
            </a:r>
          </a:p>
          <a:p>
            <a:endParaRPr lang="en-US" dirty="0">
              <a:solidFill>
                <a:schemeClr val="accent6"/>
              </a:solidFill>
            </a:endParaRPr>
          </a:p>
          <a:p>
            <a:r>
              <a:rPr lang="en-US" dirty="0">
                <a:solidFill>
                  <a:schemeClr val="accent6"/>
                </a:solidFill>
              </a:rPr>
              <a:t>In early 1955, McCarthy approached the Rockefeller Foundation to request funding for a summer seminar at Dartmouth for about 10 participants. In June, he and Claude Shannon, a founder of information theory then at Bell Labs, met with Robert Morison, Director of Biological and Medical Research to discuss the idea and possible funding, though Morison was unsure whether money would be made available for such a visionary project. </a:t>
            </a:r>
          </a:p>
        </p:txBody>
      </p:sp>
      <p:pic>
        <p:nvPicPr>
          <p:cNvPr id="23" name="Picture 22">
            <a:hlinkClick r:id="rId4"/>
            <a:extLst>
              <a:ext uri="{FF2B5EF4-FFF2-40B4-BE49-F238E27FC236}">
                <a16:creationId xmlns:a16="http://schemas.microsoft.com/office/drawing/2014/main" id="{E281D174-EB98-3B01-15DD-BBFEFA5AC5C3}"/>
              </a:ext>
            </a:extLst>
          </p:cNvPr>
          <p:cNvPicPr>
            <a:picLocks noChangeAspect="1"/>
          </p:cNvPicPr>
          <p:nvPr/>
        </p:nvPicPr>
        <p:blipFill>
          <a:blip r:embed="rId5"/>
          <a:stretch>
            <a:fillRect/>
          </a:stretch>
        </p:blipFill>
        <p:spPr>
          <a:xfrm>
            <a:off x="5562027" y="1945677"/>
            <a:ext cx="3506345" cy="17997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7" name="Google Shape;1387;p40"/>
          <p:cNvSpPr txBox="1">
            <a:spLocks noGrp="1"/>
          </p:cNvSpPr>
          <p:nvPr>
            <p:ph type="subTitle" idx="1"/>
          </p:nvPr>
        </p:nvSpPr>
        <p:spPr>
          <a:xfrm>
            <a:off x="323538" y="1656515"/>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1955, </a:t>
            </a:r>
            <a:r>
              <a:rPr lang="en-US" dirty="0">
                <a:hlinkClick r:id="rId3" tooltip="Allen Newell"/>
              </a:rPr>
              <a:t>Allen Newell</a:t>
            </a:r>
            <a:r>
              <a:rPr lang="en-US" dirty="0"/>
              <a:t> and future Nobel Laureate </a:t>
            </a:r>
            <a:r>
              <a:rPr lang="en-US" dirty="0">
                <a:hlinkClick r:id="rId4" tooltip="Herbert A. Simon"/>
              </a:rPr>
              <a:t>Herbert A. Simon</a:t>
            </a:r>
            <a:r>
              <a:rPr lang="en-US" dirty="0"/>
              <a:t> created the "</a:t>
            </a:r>
            <a:r>
              <a:rPr lang="en-US" dirty="0">
                <a:hlinkClick r:id="rId5" tooltip="Logic Theorist"/>
              </a:rPr>
              <a:t>Logic Theorist</a:t>
            </a:r>
            <a:r>
              <a:rPr lang="en-US" dirty="0"/>
              <a:t>", with help from </a:t>
            </a:r>
            <a:r>
              <a:rPr lang="en-US" dirty="0">
                <a:hlinkClick r:id="rId6" tooltip="Cliff Shaw"/>
              </a:rPr>
              <a:t>J. C. Shaw</a:t>
            </a:r>
            <a:r>
              <a:rPr lang="en-US" dirty="0"/>
              <a:t>. The program would eventually prove 38 of the first 52 theorems in </a:t>
            </a:r>
            <a:r>
              <a:rPr lang="en-US" dirty="0">
                <a:hlinkClick r:id="rId7" tooltip="Bertrand Russell"/>
              </a:rPr>
              <a:t>Russell</a:t>
            </a:r>
            <a:r>
              <a:rPr lang="en-US" dirty="0"/>
              <a:t> and </a:t>
            </a:r>
            <a:r>
              <a:rPr lang="en-US" dirty="0">
                <a:hlinkClick r:id="rId8" tooltip="Alfred North Whitehead"/>
              </a:rPr>
              <a:t>Whitehead's</a:t>
            </a:r>
            <a:r>
              <a:rPr lang="en-US" dirty="0"/>
              <a:t> </a:t>
            </a:r>
            <a:r>
              <a:rPr lang="en-US" i="1" dirty="0">
                <a:hlinkClick r:id="rId9" tooltip="Principia Mathematica"/>
              </a:rPr>
              <a:t>Principia Mathematica</a:t>
            </a:r>
            <a:r>
              <a:rPr lang="en-US" dirty="0"/>
              <a:t>, and find new and more elegant proofs for some.</a:t>
            </a:r>
            <a:r>
              <a:rPr lang="en-US" baseline="30000" dirty="0">
                <a:hlinkClick r:id="rId10"/>
              </a:rPr>
              <a:t>[75]</a:t>
            </a:r>
            <a:r>
              <a:rPr lang="en-US" dirty="0"/>
              <a:t> Simon said that they had "solved the venerable </a:t>
            </a:r>
            <a:r>
              <a:rPr lang="en-US" dirty="0">
                <a:hlinkClick r:id="rId11" tooltip="Mind/body problem"/>
              </a:rPr>
              <a:t>mind/body problem</a:t>
            </a:r>
            <a:r>
              <a:rPr lang="en-US" dirty="0"/>
              <a:t>, explaining how a system composed of matter can have the properties of mind."</a:t>
            </a:r>
            <a:r>
              <a:rPr lang="en-US" baseline="30000" dirty="0">
                <a:hlinkClick r:id="rId12"/>
              </a:rPr>
              <a:t>[76]</a:t>
            </a:r>
            <a:r>
              <a:rPr lang="en-US" baseline="30000" dirty="0">
                <a:hlinkClick r:id="rId13"/>
              </a:rPr>
              <a:t>[c]</a:t>
            </a:r>
            <a:r>
              <a:rPr lang="en-US" dirty="0"/>
              <a:t> The symbolic reasoning paradigm they introduced would dominate AI research and funding until the middle 90s, as well as inspire the </a:t>
            </a:r>
            <a:r>
              <a:rPr lang="en-US" dirty="0">
                <a:hlinkClick r:id="rId14" tooltip="Cognitive revolution"/>
              </a:rPr>
              <a:t>cognitive revolution</a:t>
            </a:r>
            <a:r>
              <a:rPr lang="en-US" dirty="0"/>
              <a:t>. </a:t>
            </a:r>
          </a:p>
        </p:txBody>
      </p:sp>
      <p:pic>
        <p:nvPicPr>
          <p:cNvPr id="1388" name="Google Shape;1388;p40"/>
          <p:cNvPicPr preferRelativeResize="0"/>
          <p:nvPr/>
        </p:nvPicPr>
        <p:blipFill rotWithShape="1">
          <a:blip r:embed="rId15">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16">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17">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18">
            <a:alphaModFix/>
          </a:blip>
          <a:srcRect l="15236" r="10474"/>
          <a:stretch/>
        </p:blipFill>
        <p:spPr>
          <a:xfrm rot="1220421">
            <a:off x="4940349" y="553959"/>
            <a:ext cx="1552575" cy="1390851"/>
          </a:xfrm>
          <a:prstGeom prst="rect">
            <a:avLst/>
          </a:prstGeom>
          <a:noFill/>
          <a:ln>
            <a:noFill/>
          </a:ln>
        </p:spPr>
      </p:pic>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19">
            <a:alphaModFix/>
          </a:blip>
          <a:srcRect l="22009" r="18455"/>
          <a:stretch/>
        </p:blipFill>
        <p:spPr>
          <a:xfrm rot="1203247">
            <a:off x="8087819" y="433977"/>
            <a:ext cx="903665" cy="853810"/>
          </a:xfrm>
          <a:prstGeom prst="rect">
            <a:avLst/>
          </a:prstGeom>
          <a:noFill/>
          <a:ln>
            <a:noFill/>
          </a:ln>
        </p:spPr>
      </p:pic>
      <p:sp>
        <p:nvSpPr>
          <p:cNvPr id="6" name="TextBox 5">
            <a:extLst>
              <a:ext uri="{FF2B5EF4-FFF2-40B4-BE49-F238E27FC236}">
                <a16:creationId xmlns:a16="http://schemas.microsoft.com/office/drawing/2014/main" id="{73FB451E-2CAC-D963-3274-47E42D6E971B}"/>
              </a:ext>
            </a:extLst>
          </p:cNvPr>
          <p:cNvSpPr txBox="1"/>
          <p:nvPr/>
        </p:nvSpPr>
        <p:spPr>
          <a:xfrm>
            <a:off x="371260" y="327488"/>
            <a:ext cx="2330689" cy="830997"/>
          </a:xfrm>
          <a:prstGeom prst="rect">
            <a:avLst/>
          </a:prstGeom>
          <a:noFill/>
        </p:spPr>
        <p:txBody>
          <a:bodyPr wrap="square" rtlCol="0">
            <a:spAutoFit/>
          </a:bodyPr>
          <a:lstStyle/>
          <a:p>
            <a:r>
              <a:rPr lang="hu-HU" sz="2400" dirty="0" err="1">
                <a:solidFill>
                  <a:schemeClr val="accent6"/>
                </a:solidFill>
              </a:rPr>
              <a:t>Early</a:t>
            </a:r>
            <a:r>
              <a:rPr lang="hu-HU" sz="2400" dirty="0">
                <a:solidFill>
                  <a:schemeClr val="accent6"/>
                </a:solidFill>
              </a:rPr>
              <a:t> AI Research</a:t>
            </a:r>
            <a:endParaRPr lang="en-US" sz="2400" dirty="0">
              <a:solidFill>
                <a:schemeClr val="accent6"/>
              </a:solidFill>
            </a:endParaRPr>
          </a:p>
        </p:txBody>
      </p:sp>
      <p:pic>
        <p:nvPicPr>
          <p:cNvPr id="7" name="Picture 6">
            <a:hlinkClick r:id="rId20"/>
            <a:extLst>
              <a:ext uri="{FF2B5EF4-FFF2-40B4-BE49-F238E27FC236}">
                <a16:creationId xmlns:a16="http://schemas.microsoft.com/office/drawing/2014/main" id="{A5D40266-501D-3C33-E20B-C920628722F0}"/>
              </a:ext>
            </a:extLst>
          </p:cNvPr>
          <p:cNvPicPr>
            <a:picLocks noChangeAspect="1"/>
          </p:cNvPicPr>
          <p:nvPr/>
        </p:nvPicPr>
        <p:blipFill>
          <a:blip r:embed="rId21"/>
          <a:stretch>
            <a:fillRect/>
          </a:stretch>
        </p:blipFill>
        <p:spPr>
          <a:xfrm rot="20620451">
            <a:off x="5593694" y="1495891"/>
            <a:ext cx="2400000" cy="18181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E5BE4E9-6EEE-9D6D-61BC-0FB1AFC1678A}"/>
              </a:ext>
            </a:extLst>
          </p:cNvPr>
          <p:cNvSpPr txBox="1"/>
          <p:nvPr/>
        </p:nvSpPr>
        <p:spPr>
          <a:xfrm>
            <a:off x="1870052" y="1416289"/>
            <a:ext cx="3764825" cy="2462213"/>
          </a:xfrm>
          <a:prstGeom prst="rect">
            <a:avLst/>
          </a:prstGeom>
          <a:noFill/>
        </p:spPr>
        <p:txBody>
          <a:bodyPr wrap="square" rtlCol="0">
            <a:spAutoFit/>
          </a:bodyPr>
          <a:lstStyle/>
          <a:p>
            <a:r>
              <a:rPr lang="en-US" dirty="0">
                <a:solidFill>
                  <a:schemeClr val="accent1">
                    <a:lumMod val="75000"/>
                  </a:schemeClr>
                </a:solidFill>
              </a:rPr>
              <a:t>In the 1970s, AI was subject to critiques and financial setbacks. AI researchers had failed to appreciate the difficulty of the problems they faced. Their tremendous optimism had raised public expectations impossibly high, and when the promised results failed to materialize, funding targeted at AI was severely reduced</a:t>
            </a:r>
            <a:r>
              <a:rPr lang="hu-HU" dirty="0">
                <a:solidFill>
                  <a:schemeClr val="accent1">
                    <a:lumMod val="75000"/>
                  </a:schemeClr>
                </a:solidFill>
              </a:rPr>
              <a:t>. </a:t>
            </a:r>
            <a:r>
              <a:rPr lang="en-US" dirty="0">
                <a:solidFill>
                  <a:schemeClr val="accent1">
                    <a:lumMod val="75000"/>
                  </a:schemeClr>
                </a:solidFill>
              </a:rPr>
              <a:t>The lack of success indicated the techniques being used by AI researchers at the time were insufficient to achieve their goals.</a:t>
            </a:r>
          </a:p>
        </p:txBody>
      </p:sp>
      <p:sp>
        <p:nvSpPr>
          <p:cNvPr id="3" name="TextBox 2">
            <a:extLst>
              <a:ext uri="{FF2B5EF4-FFF2-40B4-BE49-F238E27FC236}">
                <a16:creationId xmlns:a16="http://schemas.microsoft.com/office/drawing/2014/main" id="{C4FA0181-0DC4-6F07-CA90-4E80DA3C6AF5}"/>
              </a:ext>
            </a:extLst>
          </p:cNvPr>
          <p:cNvSpPr txBox="1"/>
          <p:nvPr/>
        </p:nvSpPr>
        <p:spPr>
          <a:xfrm>
            <a:off x="4310743" y="565569"/>
            <a:ext cx="3052583" cy="523220"/>
          </a:xfrm>
          <a:prstGeom prst="rect">
            <a:avLst/>
          </a:prstGeom>
          <a:noFill/>
        </p:spPr>
        <p:txBody>
          <a:bodyPr wrap="square" rtlCol="0">
            <a:spAutoFit/>
          </a:bodyPr>
          <a:lstStyle/>
          <a:p>
            <a:r>
              <a:rPr lang="hu-HU" sz="2800" dirty="0">
                <a:solidFill>
                  <a:schemeClr val="accent1">
                    <a:lumMod val="75000"/>
                  </a:schemeClr>
                </a:solidFill>
              </a:rPr>
              <a:t>AI Winter</a:t>
            </a:r>
            <a:endParaRPr lang="en-US" sz="2800" dirty="0">
              <a:solidFill>
                <a:schemeClr val="accent1">
                  <a:lumMod val="75000"/>
                </a:schemeClr>
              </a:solidFill>
            </a:endParaRPr>
          </a:p>
        </p:txBody>
      </p:sp>
      <p:pic>
        <p:nvPicPr>
          <p:cNvPr id="4" name="Picture 3">
            <a:hlinkClick r:id="rId7"/>
            <a:extLst>
              <a:ext uri="{FF2B5EF4-FFF2-40B4-BE49-F238E27FC236}">
                <a16:creationId xmlns:a16="http://schemas.microsoft.com/office/drawing/2014/main" id="{FEF5E5B1-2A9C-A6AC-828A-807C852EFEB8}"/>
              </a:ext>
            </a:extLst>
          </p:cNvPr>
          <p:cNvPicPr>
            <a:picLocks noChangeAspect="1"/>
          </p:cNvPicPr>
          <p:nvPr/>
        </p:nvPicPr>
        <p:blipFill>
          <a:blip r:embed="rId8"/>
          <a:stretch>
            <a:fillRect/>
          </a:stretch>
        </p:blipFill>
        <p:spPr>
          <a:xfrm>
            <a:off x="2212477" y="3878502"/>
            <a:ext cx="3052584" cy="12404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42"/>
          <p:cNvSpPr txBox="1">
            <a:spLocks noGrp="1"/>
          </p:cNvSpPr>
          <p:nvPr>
            <p:ph type="subTitle" idx="1"/>
          </p:nvPr>
        </p:nvSpPr>
        <p:spPr>
          <a:xfrm>
            <a:off x="3011332" y="173893"/>
            <a:ext cx="3948027" cy="69792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lumMod val="75000"/>
                  </a:schemeClr>
                </a:solidFill>
              </a:rPr>
              <a:t>The AI Renaissance</a:t>
            </a:r>
            <a:endParaRPr dirty="0">
              <a:solidFill>
                <a:schemeClr val="accent1">
                  <a:lumMod val="75000"/>
                </a:schemeClr>
              </a:solidFill>
            </a:endParaRPr>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A5455F77-1473-FB7B-D0A3-887C41029730}"/>
              </a:ext>
            </a:extLst>
          </p:cNvPr>
          <p:cNvSpPr txBox="1"/>
          <p:nvPr/>
        </p:nvSpPr>
        <p:spPr>
          <a:xfrm rot="1414006">
            <a:off x="4135427" y="1556087"/>
            <a:ext cx="4572000" cy="2031325"/>
          </a:xfrm>
          <a:prstGeom prst="rect">
            <a:avLst/>
          </a:prstGeom>
          <a:noFill/>
        </p:spPr>
        <p:txBody>
          <a:bodyPr wrap="square">
            <a:spAutoFit/>
          </a:bodyPr>
          <a:lstStyle/>
          <a:p>
            <a:r>
              <a:rPr lang="en-US" dirty="0">
                <a:solidFill>
                  <a:schemeClr val="accent1">
                    <a:lumMod val="75000"/>
                  </a:schemeClr>
                </a:solidFill>
              </a:rPr>
              <a:t>An expert system is a program that answers questions or solves problems about a specific domain of knowledge, using logical rules that are derived from the knowledge of experts</a:t>
            </a:r>
            <a:r>
              <a:rPr lang="hu-HU" dirty="0">
                <a:solidFill>
                  <a:schemeClr val="accent1">
                    <a:lumMod val="75000"/>
                  </a:schemeClr>
                </a:solidFill>
              </a:rPr>
              <a:t>. </a:t>
            </a:r>
            <a:r>
              <a:rPr lang="en-US" dirty="0">
                <a:solidFill>
                  <a:schemeClr val="accent1">
                    <a:lumMod val="75000"/>
                  </a:schemeClr>
                </a:solidFill>
              </a:rPr>
              <a:t>The earliest examples were developed by Edward Feigenbaum and his students. </a:t>
            </a:r>
            <a:r>
              <a:rPr lang="en-US" dirty="0" err="1">
                <a:solidFill>
                  <a:schemeClr val="accent1">
                    <a:lumMod val="75000"/>
                  </a:schemeClr>
                </a:solidFill>
              </a:rPr>
              <a:t>Dendral</a:t>
            </a:r>
            <a:r>
              <a:rPr lang="en-US" dirty="0">
                <a:solidFill>
                  <a:schemeClr val="accent1">
                    <a:lumMod val="75000"/>
                  </a:schemeClr>
                </a:solidFill>
              </a:rPr>
              <a:t>, begun in 1965, identified compounds from spectrometer readings.</a:t>
            </a:r>
            <a:r>
              <a:rPr lang="hu-HU" dirty="0">
                <a:solidFill>
                  <a:schemeClr val="accent1">
                    <a:lumMod val="75000"/>
                  </a:schemeClr>
                </a:solidFill>
              </a:rPr>
              <a:t> </a:t>
            </a:r>
            <a:r>
              <a:rPr lang="en-US" dirty="0">
                <a:solidFill>
                  <a:schemeClr val="accent1">
                    <a:lumMod val="75000"/>
                  </a:schemeClr>
                </a:solidFill>
              </a:rPr>
              <a:t>MYCIN, developed in 1972, diagnosed infectious blood diseases.</a:t>
            </a:r>
            <a:r>
              <a:rPr lang="hu-HU" dirty="0">
                <a:solidFill>
                  <a:schemeClr val="accent1">
                    <a:lumMod val="75000"/>
                  </a:schemeClr>
                </a:solidFill>
              </a:rPr>
              <a:t> </a:t>
            </a:r>
            <a:r>
              <a:rPr lang="en-US" dirty="0">
                <a:solidFill>
                  <a:schemeClr val="accent1">
                    <a:lumMod val="75000"/>
                  </a:schemeClr>
                </a:solidFill>
              </a:rPr>
              <a:t>They demonstrated the feasibility of the approach. </a:t>
            </a:r>
          </a:p>
        </p:txBody>
      </p:sp>
      <p:pic>
        <p:nvPicPr>
          <p:cNvPr id="7" name="Picture 6">
            <a:hlinkClick r:id="rId6"/>
            <a:extLst>
              <a:ext uri="{FF2B5EF4-FFF2-40B4-BE49-F238E27FC236}">
                <a16:creationId xmlns:a16="http://schemas.microsoft.com/office/drawing/2014/main" id="{63145829-88F0-E387-A083-1B52986B4325}"/>
              </a:ext>
            </a:extLst>
          </p:cNvPr>
          <p:cNvPicPr>
            <a:picLocks noChangeAspect="1"/>
          </p:cNvPicPr>
          <p:nvPr/>
        </p:nvPicPr>
        <p:blipFill>
          <a:blip r:embed="rId7"/>
          <a:stretch>
            <a:fillRect/>
          </a:stretch>
        </p:blipFill>
        <p:spPr>
          <a:xfrm>
            <a:off x="3273588" y="2940887"/>
            <a:ext cx="1612178" cy="20860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accent1">
                    <a:lumMod val="75000"/>
                  </a:schemeClr>
                </a:solidFill>
              </a:rPr>
              <a:t>AI in the Modern Era</a:t>
            </a:r>
            <a:endParaRPr dirty="0">
              <a:solidFill>
                <a:schemeClr val="accent1">
                  <a:lumMod val="75000"/>
                </a:schemeClr>
              </a:solidFill>
            </a:endParaRPr>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p:cNvGrpSpPr/>
          <p:nvPr/>
        </p:nvGrpSpPr>
        <p:grpSpPr>
          <a:xfrm>
            <a:off x="1506350" y="1719463"/>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sp>
        <p:nvSpPr>
          <p:cNvPr id="11" name="TextBox 10">
            <a:extLst>
              <a:ext uri="{FF2B5EF4-FFF2-40B4-BE49-F238E27FC236}">
                <a16:creationId xmlns:a16="http://schemas.microsoft.com/office/drawing/2014/main" id="{7A0C1B94-9463-0339-827D-83B37CDF35CE}"/>
              </a:ext>
            </a:extLst>
          </p:cNvPr>
          <p:cNvSpPr txBox="1"/>
          <p:nvPr/>
        </p:nvSpPr>
        <p:spPr>
          <a:xfrm>
            <a:off x="1974689" y="1402199"/>
            <a:ext cx="5410772" cy="1169551"/>
          </a:xfrm>
          <a:prstGeom prst="rect">
            <a:avLst/>
          </a:prstGeom>
          <a:noFill/>
        </p:spPr>
        <p:txBody>
          <a:bodyPr wrap="square">
            <a:spAutoFit/>
          </a:bodyPr>
          <a:lstStyle/>
          <a:p>
            <a:r>
              <a:rPr lang="en-US" dirty="0">
                <a:solidFill>
                  <a:schemeClr val="accent1">
                    <a:lumMod val="75000"/>
                  </a:schemeClr>
                </a:solidFill>
              </a:rPr>
              <a:t>Large language models, based on the transformer, were developed by AGI companies: OpenAI released GPT-3 in 2020, and DeepMind released Gato in 2022. These are foundation models: they are trained on vast quantities of unlabeled data and can be adapted to a wide range of downstream tasks</a:t>
            </a:r>
          </a:p>
        </p:txBody>
      </p:sp>
      <p:pic>
        <p:nvPicPr>
          <p:cNvPr id="12" name="Picture 11">
            <a:hlinkClick r:id="rId5"/>
            <a:extLst>
              <a:ext uri="{FF2B5EF4-FFF2-40B4-BE49-F238E27FC236}">
                <a16:creationId xmlns:a16="http://schemas.microsoft.com/office/drawing/2014/main" id="{EA1826B5-7504-1263-9A89-BA0E4076B5ED}"/>
              </a:ext>
            </a:extLst>
          </p:cNvPr>
          <p:cNvPicPr>
            <a:picLocks noChangeAspect="1"/>
          </p:cNvPicPr>
          <p:nvPr/>
        </p:nvPicPr>
        <p:blipFill>
          <a:blip r:embed="rId6"/>
          <a:stretch>
            <a:fillRect/>
          </a:stretch>
        </p:blipFill>
        <p:spPr>
          <a:xfrm>
            <a:off x="2469390" y="2649530"/>
            <a:ext cx="3762835" cy="2445843"/>
          </a:xfrm>
          <a:prstGeom prst="rect">
            <a:avLst/>
          </a:prstGeom>
        </p:spPr>
      </p:pic>
      <p:sp>
        <p:nvSpPr>
          <p:cNvPr id="13" name="TextBox 12">
            <a:extLst>
              <a:ext uri="{FF2B5EF4-FFF2-40B4-BE49-F238E27FC236}">
                <a16:creationId xmlns:a16="http://schemas.microsoft.com/office/drawing/2014/main" id="{8A72366C-60AA-9EAE-76B2-3B2E49EE02DB}"/>
              </a:ext>
            </a:extLst>
          </p:cNvPr>
          <p:cNvSpPr txBox="1"/>
          <p:nvPr/>
        </p:nvSpPr>
        <p:spPr>
          <a:xfrm>
            <a:off x="6391268" y="3605058"/>
            <a:ext cx="1617564" cy="738664"/>
          </a:xfrm>
          <a:prstGeom prst="rect">
            <a:avLst/>
          </a:prstGeom>
          <a:noFill/>
        </p:spPr>
        <p:txBody>
          <a:bodyPr wrap="square" rtlCol="0">
            <a:spAutoFit/>
          </a:bodyPr>
          <a:lstStyle/>
          <a:p>
            <a:r>
              <a:rPr lang="hu-HU" dirty="0">
                <a:solidFill>
                  <a:schemeClr val="accent1">
                    <a:lumMod val="75000"/>
                  </a:schemeClr>
                </a:solidFill>
              </a:rPr>
              <a:t>&lt;- </a:t>
            </a:r>
            <a:r>
              <a:rPr lang="hu-HU" dirty="0" err="1">
                <a:solidFill>
                  <a:schemeClr val="accent1">
                    <a:lumMod val="75000"/>
                  </a:schemeClr>
                </a:solidFill>
              </a:rPr>
              <a:t>Shoutout</a:t>
            </a:r>
            <a:r>
              <a:rPr lang="hu-HU" dirty="0">
                <a:solidFill>
                  <a:schemeClr val="accent1">
                    <a:lumMod val="75000"/>
                  </a:schemeClr>
                </a:solidFill>
              </a:rPr>
              <a:t> </a:t>
            </a:r>
            <a:r>
              <a:rPr lang="hu-HU" dirty="0" err="1">
                <a:solidFill>
                  <a:schemeClr val="accent1">
                    <a:lumMod val="75000"/>
                  </a:schemeClr>
                </a:solidFill>
              </a:rPr>
              <a:t>to</a:t>
            </a:r>
            <a:r>
              <a:rPr lang="hu-HU" dirty="0">
                <a:solidFill>
                  <a:schemeClr val="accent1">
                    <a:lumMod val="75000"/>
                  </a:schemeClr>
                </a:solidFill>
              </a:rPr>
              <a:t> </a:t>
            </a:r>
            <a:r>
              <a:rPr lang="hu-HU" dirty="0" err="1">
                <a:solidFill>
                  <a:schemeClr val="accent1">
                    <a:lumMod val="75000"/>
                  </a:schemeClr>
                </a:solidFill>
              </a:rPr>
              <a:t>this</a:t>
            </a:r>
            <a:r>
              <a:rPr lang="hu-HU" dirty="0">
                <a:solidFill>
                  <a:schemeClr val="accent1">
                    <a:lumMod val="75000"/>
                  </a:schemeClr>
                </a:solidFill>
              </a:rPr>
              <a:t> </a:t>
            </a:r>
            <a:r>
              <a:rPr lang="hu-HU" dirty="0" err="1">
                <a:solidFill>
                  <a:schemeClr val="accent1">
                    <a:lumMod val="75000"/>
                  </a:schemeClr>
                </a:solidFill>
              </a:rPr>
              <a:t>guy</a:t>
            </a:r>
            <a:r>
              <a:rPr lang="hu-HU" dirty="0">
                <a:solidFill>
                  <a:schemeClr val="accent1">
                    <a:lumMod val="75000"/>
                  </a:schemeClr>
                </a:solidFill>
              </a:rPr>
              <a:t> </a:t>
            </a:r>
            <a:r>
              <a:rPr lang="hu-HU" dirty="0" err="1">
                <a:solidFill>
                  <a:schemeClr val="accent1">
                    <a:lumMod val="75000"/>
                  </a:schemeClr>
                </a:solidFill>
              </a:rPr>
              <a:t>for</a:t>
            </a:r>
            <a:r>
              <a:rPr lang="hu-HU" dirty="0">
                <a:solidFill>
                  <a:schemeClr val="accent1">
                    <a:lumMod val="75000"/>
                  </a:schemeClr>
                </a:solidFill>
              </a:rPr>
              <a:t> </a:t>
            </a:r>
            <a:r>
              <a:rPr lang="hu-HU" dirty="0" err="1">
                <a:solidFill>
                  <a:schemeClr val="accent1">
                    <a:lumMod val="75000"/>
                  </a:schemeClr>
                </a:solidFill>
              </a:rPr>
              <a:t>helping</a:t>
            </a:r>
            <a:r>
              <a:rPr lang="hu-HU" dirty="0">
                <a:solidFill>
                  <a:schemeClr val="accent1">
                    <a:lumMod val="75000"/>
                  </a:schemeClr>
                </a:solidFill>
              </a:rPr>
              <a:t> </a:t>
            </a:r>
            <a:r>
              <a:rPr lang="hu-HU" dirty="0" err="1">
                <a:solidFill>
                  <a:schemeClr val="accent1">
                    <a:lumMod val="75000"/>
                  </a:schemeClr>
                </a:solidFill>
              </a:rPr>
              <a:t>me</a:t>
            </a:r>
            <a:endParaRPr lang="en-US" dirty="0">
              <a:solidFill>
                <a:schemeClr val="accent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1016</Words>
  <Application>Microsoft Office PowerPoint</Application>
  <PresentationFormat>Diavetítés a képernyőre (16:9 oldalarány)</PresentationFormat>
  <Paragraphs>36</Paragraphs>
  <Slides>12</Slides>
  <Notes>12</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12</vt:i4>
      </vt:variant>
    </vt:vector>
  </HeadingPairs>
  <TitlesOfParts>
    <vt:vector size="19" baseType="lpstr">
      <vt:lpstr>Nunito Light</vt:lpstr>
      <vt:lpstr>Anaheim</vt:lpstr>
      <vt:lpstr>Bebas Neue</vt:lpstr>
      <vt:lpstr>Montserrat</vt:lpstr>
      <vt:lpstr>Arial</vt:lpstr>
      <vt:lpstr>Montserrat Black</vt:lpstr>
      <vt:lpstr>Artificial Intelligence (AI) Technology Consulting by Slidesgo</vt:lpstr>
      <vt:lpstr>The History of AI (The pictures are clickable!)</vt:lpstr>
      <vt:lpstr>Introduction</vt:lpstr>
      <vt:lpstr>Ancient Roots</vt:lpstr>
      <vt:lpstr>The Birth of Computing</vt:lpstr>
      <vt:lpstr>The Dartmouth Conference</vt:lpstr>
      <vt:lpstr>PowerPoint-bemutató</vt:lpstr>
      <vt:lpstr>PowerPoint-bemutató</vt:lpstr>
      <vt:lpstr>PowerPoint-bemutató</vt:lpstr>
      <vt:lpstr>AI in the Modern Era</vt:lpstr>
      <vt:lpstr>AI and Society</vt:lpstr>
      <vt:lpstr>PowerPoint-bemutató</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AI (The pictures are clickable!)</dc:title>
  <dc:creator>msi</dc:creator>
  <cp:lastModifiedBy>Pelyvás Milán</cp:lastModifiedBy>
  <cp:revision>25</cp:revision>
  <dcterms:modified xsi:type="dcterms:W3CDTF">2024-09-24T11:58:26Z</dcterms:modified>
</cp:coreProperties>
</file>